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56" r:id="rId3"/>
    <p:sldId id="263" r:id="rId4"/>
    <p:sldId id="257" r:id="rId5"/>
    <p:sldId id="265" r:id="rId6"/>
    <p:sldId id="262" r:id="rId7"/>
    <p:sldId id="266" r:id="rId8"/>
    <p:sldId id="258" r:id="rId9"/>
    <p:sldId id="264" r:id="rId10"/>
    <p:sldId id="261" r:id="rId11"/>
    <p:sldId id="268" r:id="rId1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4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C21301D0-2AD9-4E04-A229-18B84D987416}" type="datetimeFigureOut">
              <a:rPr lang="tr-TR" smtClean="0"/>
              <a:pPr/>
              <a:t>16.09.2010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855B28C6-1800-4862-A144-44AB77A68E26}"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1301D0-2AD9-4E04-A229-18B84D987416}" type="datetimeFigureOut">
              <a:rPr lang="tr-TR" smtClean="0"/>
              <a:pPr/>
              <a:t>16.09.2010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5B28C6-1800-4862-A144-44AB77A68E26}"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lidergi.blogspot.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2.ed.gov/about/offices/list/ope/tsds/index.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a:bodyPr>
          <a:lstStyle/>
          <a:p>
            <a:pPr>
              <a:buNone/>
            </a:pPr>
            <a:r>
              <a:rPr lang="tr-TR" sz="23900" b="1" dirty="0" smtClean="0"/>
              <a:t>ISTE</a:t>
            </a:r>
            <a:endParaRPr lang="tr-TR" sz="239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00034" y="1214422"/>
            <a:ext cx="8229600" cy="4525963"/>
          </a:xfrm>
        </p:spPr>
        <p:txBody>
          <a:bodyPr>
            <a:normAutofit/>
          </a:bodyPr>
          <a:lstStyle/>
          <a:p>
            <a:pPr algn="just"/>
            <a:r>
              <a:rPr lang="tr-TR" dirty="0" err="1" smtClean="0"/>
              <a:t>ISTE’nin</a:t>
            </a:r>
            <a:r>
              <a:rPr lang="tr-TR" dirty="0" smtClean="0"/>
              <a:t> yayımladığı ve dünya genelinde kabul gören bu eğitim teknolojisi standartları, Yöneticilerin, Öğretmenlerin ve son kullanıcı olan öğrencilerin 21. yüzyıl becerilerini kazanmaları ve kullanmaları açısından oldukça önemlidir.  </a:t>
            </a: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71472" y="1071546"/>
            <a:ext cx="8015286" cy="4525963"/>
          </a:xfrm>
        </p:spPr>
        <p:txBody>
          <a:bodyPr/>
          <a:lstStyle/>
          <a:p>
            <a:pPr algn="just">
              <a:buNone/>
            </a:pPr>
            <a:r>
              <a:rPr lang="tr-TR" dirty="0" smtClean="0"/>
              <a:t> </a:t>
            </a:r>
            <a:r>
              <a:rPr lang="tr-TR" dirty="0" smtClean="0"/>
              <a:t> </a:t>
            </a:r>
          </a:p>
          <a:p>
            <a:pPr algn="just">
              <a:buNone/>
            </a:pPr>
            <a:r>
              <a:rPr lang="tr-TR" dirty="0" smtClean="0"/>
              <a:t>ISTE’NİN </a:t>
            </a:r>
            <a:r>
              <a:rPr lang="tr-TR" dirty="0" smtClean="0"/>
              <a:t>2009 Standartlarını aşağıda </a:t>
            </a:r>
            <a:r>
              <a:rPr lang="tr-TR" dirty="0" smtClean="0"/>
              <a:t>adresi</a:t>
            </a:r>
          </a:p>
          <a:p>
            <a:pPr algn="just">
              <a:buNone/>
            </a:pPr>
            <a:r>
              <a:rPr lang="tr-TR" dirty="0" smtClean="0"/>
              <a:t>verilen </a:t>
            </a:r>
            <a:r>
              <a:rPr lang="tr-TR" dirty="0" err="1" smtClean="0"/>
              <a:t>blogumuzda</a:t>
            </a:r>
            <a:r>
              <a:rPr lang="tr-TR" dirty="0" smtClean="0"/>
              <a:t> inceleyebilirsiniz.</a:t>
            </a:r>
          </a:p>
          <a:p>
            <a:pPr algn="just">
              <a:buNone/>
            </a:pPr>
            <a:r>
              <a:rPr lang="tr-TR" dirty="0" smtClean="0">
                <a:hlinkClick r:id="rId2"/>
              </a:rPr>
              <a:t>http</a:t>
            </a:r>
            <a:r>
              <a:rPr lang="tr-TR" dirty="0" smtClean="0">
                <a:hlinkClick r:id="rId2"/>
              </a:rPr>
              <a:t>://lidergi.blogspot.com</a:t>
            </a:r>
            <a:r>
              <a:rPr lang="tr-TR" dirty="0" smtClean="0">
                <a:hlinkClick r:id="rId2"/>
              </a:rPr>
              <a:t>/</a:t>
            </a:r>
            <a:endParaRPr lang="tr-TR"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Dikdörtgen"/>
          <p:cNvSpPr/>
          <p:nvPr/>
        </p:nvSpPr>
        <p:spPr>
          <a:xfrm>
            <a:off x="500034" y="1166843"/>
            <a:ext cx="8215370" cy="4893647"/>
          </a:xfrm>
          <a:prstGeom prst="rect">
            <a:avLst/>
          </a:prstGeom>
        </p:spPr>
        <p:txBody>
          <a:bodyPr wrap="square">
            <a:spAutoFit/>
          </a:bodyPr>
          <a:lstStyle/>
          <a:p>
            <a:pPr algn="just"/>
            <a:r>
              <a:rPr lang="tr-TR" sz="4000" b="1" dirty="0" err="1"/>
              <a:t>NETS’in</a:t>
            </a:r>
            <a:r>
              <a:rPr lang="tr-TR" sz="4000" b="1" dirty="0"/>
              <a:t> Ortaya Çıkışı ve </a:t>
            </a:r>
            <a:r>
              <a:rPr lang="tr-TR" sz="4000" b="1" dirty="0" smtClean="0"/>
              <a:t>ISTE</a:t>
            </a:r>
          </a:p>
          <a:p>
            <a:pPr algn="just"/>
            <a:endParaRPr lang="tr-TR" sz="1600" b="1" dirty="0"/>
          </a:p>
          <a:p>
            <a:pPr algn="just"/>
            <a:r>
              <a:rPr lang="tr-TR" sz="3200" dirty="0"/>
              <a:t>ISTE (</a:t>
            </a:r>
            <a:r>
              <a:rPr lang="tr-TR" sz="3200" dirty="0" err="1"/>
              <a:t>International</a:t>
            </a:r>
            <a:r>
              <a:rPr lang="tr-TR" sz="3200" dirty="0"/>
              <a:t> </a:t>
            </a:r>
            <a:r>
              <a:rPr lang="tr-TR" sz="3200" dirty="0" err="1"/>
              <a:t>Society</a:t>
            </a:r>
            <a:r>
              <a:rPr lang="tr-TR" sz="3200" dirty="0"/>
              <a:t> </a:t>
            </a:r>
            <a:r>
              <a:rPr lang="tr-TR" sz="3200" dirty="0" err="1"/>
              <a:t>for</a:t>
            </a:r>
            <a:r>
              <a:rPr lang="tr-TR" sz="3200" dirty="0"/>
              <a:t> </a:t>
            </a:r>
            <a:r>
              <a:rPr lang="tr-TR" sz="3200" dirty="0" err="1"/>
              <a:t>Technology</a:t>
            </a:r>
            <a:r>
              <a:rPr lang="tr-TR" sz="3200" dirty="0"/>
              <a:t> in </a:t>
            </a:r>
            <a:r>
              <a:rPr lang="tr-TR" sz="3200" dirty="0" err="1"/>
              <a:t>Education</a:t>
            </a:r>
            <a:r>
              <a:rPr lang="tr-TR" sz="3200" dirty="0"/>
              <a:t>), </a:t>
            </a:r>
            <a:r>
              <a:rPr lang="tr-TR" sz="3200" dirty="0" smtClean="0"/>
              <a:t>Eğitimciler </a:t>
            </a:r>
            <a:r>
              <a:rPr lang="tr-TR" sz="3200" dirty="0"/>
              <a:t>ve bilginin yeni nesillere </a:t>
            </a:r>
            <a:r>
              <a:rPr lang="tr-TR" sz="3200" dirty="0" smtClean="0"/>
              <a:t>aktarımını </a:t>
            </a:r>
            <a:r>
              <a:rPr lang="tr-TR" sz="3200" dirty="0"/>
              <a:t>savunanlar ve yenilikçi liderler için güvenilir bir kaynaktır. Gelir amaçlı olmayan bu kuruluş, öğretimin </a:t>
            </a:r>
            <a:r>
              <a:rPr lang="tr-TR" sz="3200" dirty="0" smtClean="0"/>
              <a:t>geliştirilmesi </a:t>
            </a:r>
            <a:r>
              <a:rPr lang="tr-TR" sz="3200" dirty="0"/>
              <a:t>için yöneticilere, okul </a:t>
            </a:r>
            <a:r>
              <a:rPr lang="tr-TR" sz="3200" dirty="0" smtClean="0"/>
              <a:t>yönetimlerine, </a:t>
            </a:r>
            <a:r>
              <a:rPr lang="tr-TR" sz="3200" dirty="0"/>
              <a:t>teknolojinin etkili ve avantajlı kullanılması için öğrenci ve öğretmen eğitimlerine hizmet etmektedir. </a:t>
            </a:r>
            <a:endParaRPr lang="tr-TR"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algn="just"/>
            <a:r>
              <a:rPr lang="tr-TR" dirty="0" smtClean="0"/>
              <a:t>NETS eğitim teknolojilerinde araştırma ve uygulama merkezi ve ulusal bilgisayar eğitimi konferanslarına ev sahipliği yaparak çalışmalarını yürütmektedir. Dünya genelinde 85 000 den daha fazla kişiye, yaptığı araştırma sonuçları ile eğitimin değişimine destek sağlamaktadır (ISTE, 2009).</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a:bodyPr>
          <a:lstStyle/>
          <a:p>
            <a:pPr algn="just"/>
            <a:r>
              <a:rPr lang="tr-TR" dirty="0" smtClean="0"/>
              <a:t>ABD Eğitim Bakanlığı tarafından geleceğin öğretmenlerini teknolojiyi kullanmaya hazırlama projesi PT3, </a:t>
            </a:r>
            <a:r>
              <a:rPr lang="tr-TR" sz="1200" dirty="0" smtClean="0">
                <a:hlinkClick r:id="rId2"/>
              </a:rPr>
              <a:t>http://www2.</a:t>
            </a:r>
            <a:r>
              <a:rPr lang="tr-TR" sz="1200" dirty="0" err="1" smtClean="0">
                <a:hlinkClick r:id="rId2"/>
              </a:rPr>
              <a:t>ed.gov</a:t>
            </a:r>
            <a:r>
              <a:rPr lang="tr-TR" sz="1200" dirty="0" smtClean="0">
                <a:hlinkClick r:id="rId2"/>
              </a:rPr>
              <a:t>/</a:t>
            </a:r>
            <a:r>
              <a:rPr lang="tr-TR" sz="1200" dirty="0" err="1" smtClean="0">
                <a:hlinkClick r:id="rId2"/>
              </a:rPr>
              <a:t>about</a:t>
            </a:r>
            <a:r>
              <a:rPr lang="tr-TR" sz="1200" dirty="0" smtClean="0">
                <a:hlinkClick r:id="rId2"/>
              </a:rPr>
              <a:t>/</a:t>
            </a:r>
            <a:r>
              <a:rPr lang="tr-TR" sz="1200" dirty="0" err="1" smtClean="0">
                <a:hlinkClick r:id="rId2"/>
              </a:rPr>
              <a:t>offices</a:t>
            </a:r>
            <a:r>
              <a:rPr lang="tr-TR" sz="1200" dirty="0" smtClean="0">
                <a:hlinkClick r:id="rId2"/>
              </a:rPr>
              <a:t>/</a:t>
            </a:r>
            <a:r>
              <a:rPr lang="tr-TR" sz="1200" dirty="0" err="1" smtClean="0">
                <a:hlinkClick r:id="rId2"/>
              </a:rPr>
              <a:t>list</a:t>
            </a:r>
            <a:r>
              <a:rPr lang="tr-TR" sz="1200" dirty="0" smtClean="0">
                <a:hlinkClick r:id="rId2"/>
              </a:rPr>
              <a:t>/</a:t>
            </a:r>
            <a:r>
              <a:rPr lang="tr-TR" sz="1200" dirty="0" err="1" smtClean="0">
                <a:hlinkClick r:id="rId2"/>
              </a:rPr>
              <a:t>ope</a:t>
            </a:r>
            <a:r>
              <a:rPr lang="tr-TR" sz="1200" dirty="0" smtClean="0">
                <a:hlinkClick r:id="rId2"/>
              </a:rPr>
              <a:t>/</a:t>
            </a:r>
            <a:r>
              <a:rPr lang="tr-TR" sz="1200" dirty="0" err="1" smtClean="0">
                <a:hlinkClick r:id="rId2"/>
              </a:rPr>
              <a:t>tsds</a:t>
            </a:r>
            <a:r>
              <a:rPr lang="tr-TR" sz="1200" dirty="0" smtClean="0">
                <a:hlinkClick r:id="rId2"/>
              </a:rPr>
              <a:t>/</a:t>
            </a:r>
            <a:r>
              <a:rPr lang="tr-TR" sz="1200" dirty="0" err="1" smtClean="0">
                <a:hlinkClick r:id="rId2"/>
              </a:rPr>
              <a:t>index</a:t>
            </a:r>
            <a:r>
              <a:rPr lang="tr-TR" sz="1200" dirty="0" smtClean="0">
                <a:hlinkClick r:id="rId2"/>
              </a:rPr>
              <a:t>.html</a:t>
            </a:r>
            <a:endParaRPr lang="tr-TR" sz="1600" dirty="0" smtClean="0"/>
          </a:p>
          <a:p>
            <a:pPr algn="just">
              <a:buNone/>
            </a:pPr>
            <a:r>
              <a:rPr lang="tr-TR" dirty="0" smtClean="0"/>
              <a:t>    öğretmenlerin hizmet öncesi eğitimlerinde, öğrenme ve öğretme süreçlerinde teknolojinin etkili ve yaratıcı olarak kullanılmasının sağlanması amacıyla geliştirilmiştir. </a:t>
            </a:r>
          </a:p>
          <a:p>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00034" y="1142984"/>
            <a:ext cx="8229600" cy="4525963"/>
          </a:xfrm>
        </p:spPr>
        <p:txBody>
          <a:bodyPr/>
          <a:lstStyle/>
          <a:p>
            <a:pPr algn="just"/>
            <a:r>
              <a:rPr lang="tr-TR" dirty="0" smtClean="0"/>
              <a:t>PT3 programı geleceğin öğretmenlerinin yeterli bilgi ve beceriye aynı zamanda öğretim ortamlarına yeni teknolojileri birleştirme yeteneklerine sahip olmaları gerektiğini belirtir. Öğretmenlerin yeni teknolojileri entegre ederek en etkili şekilde kullanabilmeleri için gerekli eğitimi almaları gerektiğini belirtmiştir.</a:t>
            </a:r>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00034" y="1142984"/>
            <a:ext cx="8229600" cy="4525963"/>
          </a:xfrm>
        </p:spPr>
        <p:txBody>
          <a:bodyPr>
            <a:normAutofit/>
          </a:bodyPr>
          <a:lstStyle/>
          <a:p>
            <a:pPr algn="just"/>
            <a:r>
              <a:rPr lang="tr-TR" dirty="0" smtClean="0"/>
              <a:t>(ABD öğretmenlerin bahsedilen seviyeyi yakalayabilmesi için </a:t>
            </a:r>
            <a:r>
              <a:rPr lang="tr-TR" dirty="0" err="1" smtClean="0"/>
              <a:t>NETS’den</a:t>
            </a:r>
            <a:r>
              <a:rPr lang="tr-TR" dirty="0" smtClean="0"/>
              <a:t> yararlanmıştır. İlk defa 1993 yılında yayımlanan öğretmen standartları zaman içerisinde güncellenerek yayımlanmıştır (</a:t>
            </a:r>
            <a:r>
              <a:rPr lang="tr-TR" dirty="0" err="1" smtClean="0"/>
              <a:t>Kelly</a:t>
            </a:r>
            <a:r>
              <a:rPr lang="tr-TR" dirty="0" smtClean="0"/>
              <a:t>, 2002: 8). </a:t>
            </a:r>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28596" y="1357298"/>
            <a:ext cx="8229600" cy="4525963"/>
          </a:xfrm>
        </p:spPr>
        <p:txBody>
          <a:bodyPr/>
          <a:lstStyle/>
          <a:p>
            <a:pPr algn="just"/>
            <a:r>
              <a:rPr lang="tr-TR" dirty="0" smtClean="0"/>
              <a:t>ISTE kapsamında bulunan NETS çalışmaları, ABD sınırları içerisinde kabul görmekle kalmamış, Avustralya, Çin, İrlanda, Latin Amerika ve İngiltere gibi diğer dünya ülkeleri tarafından da benimsenerek eğitim teknolojileri kullanımı konusunda standartlarına temel oluşturmuştur (UNESCO, 2002: 51).</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500034" y="1142984"/>
            <a:ext cx="8229600" cy="4525963"/>
          </a:xfrm>
        </p:spPr>
        <p:txBody>
          <a:bodyPr>
            <a:normAutofit fontScale="92500" lnSpcReduction="20000"/>
          </a:bodyPr>
          <a:lstStyle/>
          <a:p>
            <a:r>
              <a:rPr lang="tr-TR" sz="4300" b="1" dirty="0" err="1"/>
              <a:t>NETS’in</a:t>
            </a:r>
            <a:r>
              <a:rPr lang="tr-TR" sz="4300" b="1" dirty="0"/>
              <a:t> Yapısı</a:t>
            </a:r>
          </a:p>
          <a:p>
            <a:pPr algn="just">
              <a:buNone/>
            </a:pPr>
            <a:r>
              <a:rPr lang="tr-TR" dirty="0" smtClean="0"/>
              <a:t>    NETS </a:t>
            </a:r>
            <a:r>
              <a:rPr lang="tr-TR" dirty="0"/>
              <a:t>sadece öğretmenlerin sahip olması gereken eğitimde teknoloji kullanımı yeterliliklerini ortaya koymakla sınırlı kalmamıştır. Süreç olarak incelendiği zaman Haziran 1998’de öğrencilere, Haziran 2000’de öğretmenlere ve Kasım 2001 tarihinde ise yöneticilere yönelik eğitim teknolojilerinin kullanılması ve planlanması konularında, gereken standartlar belirlenmiş ve tamamı NETS çatısı altında birleştirilmiştir (NETS, 2009). </a:t>
            </a:r>
          </a:p>
          <a:p>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071546"/>
            <a:ext cx="8229600" cy="5054617"/>
          </a:xfrm>
        </p:spPr>
        <p:txBody>
          <a:bodyPr/>
          <a:lstStyle/>
          <a:p>
            <a:pPr algn="just"/>
            <a:r>
              <a:rPr lang="tr-TR" dirty="0" smtClean="0"/>
              <a:t>ISTE tarafından değişik zamanlarda güncellenerek yayımlanan NETS kaynakları, dünya genelinde kabul görmüş eğitim teknolojisi standartlarını ortaya koymaktadır. Bunlar; </a:t>
            </a:r>
          </a:p>
          <a:p>
            <a:pPr algn="just"/>
            <a:r>
              <a:rPr lang="tr-TR" dirty="0" smtClean="0"/>
              <a:t>NETS-S (</a:t>
            </a:r>
            <a:r>
              <a:rPr lang="tr-TR" dirty="0" err="1" smtClean="0"/>
              <a:t>Student</a:t>
            </a:r>
            <a:r>
              <a:rPr lang="tr-TR" dirty="0" smtClean="0"/>
              <a:t> - Öğrenci),</a:t>
            </a:r>
          </a:p>
          <a:p>
            <a:pPr algn="just"/>
            <a:r>
              <a:rPr lang="tr-TR" dirty="0" smtClean="0"/>
              <a:t>NETS-T (</a:t>
            </a:r>
            <a:r>
              <a:rPr lang="tr-TR" dirty="0" err="1" smtClean="0"/>
              <a:t>Teacher</a:t>
            </a:r>
            <a:r>
              <a:rPr lang="tr-TR" dirty="0" smtClean="0"/>
              <a:t> – Öğretmen)</a:t>
            </a:r>
          </a:p>
          <a:p>
            <a:pPr algn="just"/>
            <a:r>
              <a:rPr lang="tr-TR" dirty="0" smtClean="0"/>
              <a:t>NETS-A (</a:t>
            </a:r>
            <a:r>
              <a:rPr lang="tr-TR" dirty="0" err="1" smtClean="0"/>
              <a:t>Administrator</a:t>
            </a:r>
            <a:r>
              <a:rPr lang="tr-TR" dirty="0" smtClean="0"/>
              <a:t> - Yönetici)</a:t>
            </a:r>
          </a:p>
          <a:p>
            <a:pPr algn="just">
              <a:buNone/>
            </a:pPr>
            <a:r>
              <a:rPr lang="tr-TR" dirty="0" smtClean="0"/>
              <a:t>    olarak adlandırılmaktadır.</a:t>
            </a:r>
            <a:endParaRPr lang="tr-TR"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386</Words>
  <Application>Microsoft Office PowerPoint</Application>
  <PresentationFormat>Ekran Gösterisi (4:3)</PresentationFormat>
  <Paragraphs>22</Paragraphs>
  <Slides>11</Slides>
  <Notes>0</Notes>
  <HiddenSlides>0</HiddenSlides>
  <MMClips>0</MMClips>
  <ScaleCrop>false</ScaleCrop>
  <HeadingPairs>
    <vt:vector size="4" baseType="variant">
      <vt:variant>
        <vt:lpstr>Tema</vt:lpstr>
      </vt:variant>
      <vt:variant>
        <vt:i4>1</vt:i4>
      </vt:variant>
      <vt:variant>
        <vt:lpstr>Slayt Başlıkları</vt:lpstr>
      </vt:variant>
      <vt:variant>
        <vt:i4>11</vt:i4>
      </vt:variant>
    </vt:vector>
  </HeadingPairs>
  <TitlesOfParts>
    <vt:vector size="12" baseType="lpstr">
      <vt:lpstr>Ofis Teması</vt:lpstr>
      <vt:lpstr>Slayt 1</vt:lpstr>
      <vt:lpstr>Slayt 2</vt:lpstr>
      <vt:lpstr>Slayt 3</vt:lpstr>
      <vt:lpstr>Slayt 4</vt:lpstr>
      <vt:lpstr>Slayt 5</vt:lpstr>
      <vt:lpstr>Slayt 6</vt:lpstr>
      <vt:lpstr>Slayt 7</vt:lpstr>
      <vt:lpstr>Slayt 8</vt:lpstr>
      <vt:lpstr>Slayt 9</vt:lpstr>
      <vt:lpstr>Slayt 10</vt:lpstr>
      <vt:lpstr>Slayt 11</vt:lpstr>
    </vt:vector>
  </TitlesOfParts>
  <Company>rocco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Harun ÇAKIR</dc:creator>
  <cp:lastModifiedBy>user</cp:lastModifiedBy>
  <cp:revision>8</cp:revision>
  <dcterms:created xsi:type="dcterms:W3CDTF">2010-04-29T06:02:14Z</dcterms:created>
  <dcterms:modified xsi:type="dcterms:W3CDTF">2010-09-16T06:03:58Z</dcterms:modified>
</cp:coreProperties>
</file>